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ivvic Medium"/>
      <p:regular r:id="rId17"/>
      <p:bold r:id="rId18"/>
      <p:italic r:id="rId19"/>
      <p:boldItalic r:id="rId20"/>
    </p:embeddedFont>
    <p:embeddedFont>
      <p:font typeface="Livvic"/>
      <p:regular r:id="rId21"/>
      <p:bold r:id="rId22"/>
      <p:italic r:id="rId23"/>
      <p:boldItalic r:id="rId24"/>
    </p:embeddedFont>
    <p:embeddedFont>
      <p:font typeface="Quattrocento Sans"/>
      <p:regular r:id="rId25"/>
      <p:bold r:id="rId26"/>
      <p:italic r:id="rId27"/>
      <p:boldItalic r:id="rId28"/>
    </p:embeddedFont>
    <p:embeddedFont>
      <p:font typeface="Livvic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vvicMedium-boldItalic.fntdata"/><Relationship Id="rId22" Type="http://schemas.openxmlformats.org/officeDocument/2006/relationships/font" Target="fonts/Livvic-bold.fntdata"/><Relationship Id="rId21" Type="http://schemas.openxmlformats.org/officeDocument/2006/relationships/font" Target="fonts/Livvic-regular.fntdata"/><Relationship Id="rId24" Type="http://schemas.openxmlformats.org/officeDocument/2006/relationships/font" Target="fonts/Livvic-boldItalic.fntdata"/><Relationship Id="rId23" Type="http://schemas.openxmlformats.org/officeDocument/2006/relationships/font" Target="fonts/Livv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ivvic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vvicSemiBold-italic.fntdata"/><Relationship Id="rId30" Type="http://schemas.openxmlformats.org/officeDocument/2006/relationships/font" Target="fonts/Livvic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ivvic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ivvicMedium-regular.fntdata"/><Relationship Id="rId16" Type="http://schemas.openxmlformats.org/officeDocument/2006/relationships/slide" Target="slides/slide10.xml"/><Relationship Id="rId19" Type="http://schemas.openxmlformats.org/officeDocument/2006/relationships/font" Target="fonts/LivvicMedium-italic.fntdata"/><Relationship Id="rId18" Type="http://schemas.openxmlformats.org/officeDocument/2006/relationships/font" Target="fonts/Livvic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9468054e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>
                <a:solidFill>
                  <a:schemeClr val="dk1"/>
                </a:solidFill>
              </a:rPr>
              <a:t>Who are we?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Negin, Nicole, Hamam, Gaetano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A group with different backgrounds in statistics, computer science, linguistics</a:t>
            </a:r>
            <a:br>
              <a:rPr lang="de"/>
            </a:br>
            <a:br>
              <a:rPr lang="de"/>
            </a:br>
            <a:r>
              <a:rPr lang="de"/>
              <a:t>N. B.: This is just a provisional name for the project, we can change it anytime. I just needed a placeholder.</a:t>
            </a:r>
            <a:br>
              <a:rPr lang="de"/>
            </a:br>
            <a:r>
              <a:rPr lang="de"/>
              <a:t>!!! The presentation should last around max. 7 minutes !!!</a:t>
            </a:r>
            <a:endParaRPr/>
          </a:p>
        </p:txBody>
      </p:sp>
      <p:sp>
        <p:nvSpPr>
          <p:cNvPr id="84" name="Google Shape;84;g379468054ec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9468054ec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79468054ec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9468054ec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79468054e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9468054ec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9468054e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9468054ec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9468054ec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spent one week each on our </a:t>
            </a:r>
            <a:r>
              <a:rPr lang="de"/>
              <a:t>beginner</a:t>
            </a:r>
            <a:r>
              <a:rPr lang="de"/>
              <a:t> questions, and two weeks each on our intermediate questions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9468054ec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9468054ec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9468054ec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9468054ec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we overcame these challenges: open communication, mentor’s help, help of ChatGPT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9468054ec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79468054ec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9ab7cb2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9ab7cb2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9468054ec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79468054ec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de"/>
              <a:t>Here, we can introduce the Streamlit web app and why we created it (s. slide text)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de"/>
              <a:t>After introducing the topic, we can open the web app and go through it briefly</a:t>
            </a:r>
            <a:br>
              <a:rPr lang="de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Page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61" name="Google Shape;61;p1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cap="flat" cmpd="sng" w="9525">
            <a:solidFill>
              <a:srgbClr val="F7F7F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draußen, Natur, Stadt enthält.&#10;&#10;Automatisch generierte Beschreibung" id="63" name="Google Shape;63;p16"/>
          <p:cNvPicPr preferRelativeResize="0"/>
          <p:nvPr/>
        </p:nvPicPr>
        <p:blipFill rotWithShape="1">
          <a:blip r:embed="rId3">
            <a:alphaModFix/>
          </a:blip>
          <a:srcRect b="0" l="28419" r="5975" t="6381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-139485" y="-193864"/>
            <a:ext cx="4422469" cy="55035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684422" y="-193864"/>
            <a:ext cx="3752235" cy="55035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1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3" name="Google Shape;73;p1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2">
  <p:cSld name="Section Title V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10904" l="1709" r="29" t="6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 rot="10800000">
            <a:off x="177810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6941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38400" y="948525"/>
            <a:ext cx="91056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de" sz="36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Served with Microplastics</a:t>
            </a:r>
            <a:endParaRPr b="1" sz="36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de" sz="3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Uncovering the Hidden Contaminants on Our Plates</a:t>
            </a:r>
            <a:br>
              <a:rPr i="1" lang="de" sz="1100"/>
            </a:br>
            <a:endParaRPr i="1"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1808850" y="3487800"/>
            <a:ext cx="55647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</a:t>
            </a:r>
            <a:endParaRPr sz="2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Summer Term 2025</a:t>
            </a:r>
            <a:br>
              <a:rPr lang="de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de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Science Track </a:t>
            </a:r>
            <a:r>
              <a:rPr lang="de"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–</a:t>
            </a:r>
            <a:r>
              <a:rPr lang="de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Group 2</a:t>
            </a:r>
            <a:endParaRPr sz="18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0675" y="1994500"/>
            <a:ext cx="64428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de"/>
              <a:t>PurePlate Initiative</a:t>
            </a:r>
            <a:br>
              <a:rPr b="1" lang="de"/>
            </a:br>
            <a:r>
              <a:rPr lang="de" sz="3300"/>
              <a:t>Group 3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" sz="2800"/>
              <a:t>Humam Hamdan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" sz="2800"/>
              <a:t>Gaetano Manzone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" sz="2800"/>
              <a:t>Negin Doostdar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" sz="2800"/>
              <a:t>Nicole Mikula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2583750" y="1261650"/>
            <a:ext cx="3976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 sz="3600"/>
              <a:t>Today’s </a:t>
            </a:r>
            <a:r>
              <a:rPr lang="de" sz="3600"/>
              <a:t>Agenda</a:t>
            </a:r>
            <a:endParaRPr sz="3600"/>
          </a:p>
        </p:txBody>
      </p:sp>
      <p:sp>
        <p:nvSpPr>
          <p:cNvPr id="93" name="Google Shape;93;p20"/>
          <p:cNvSpPr/>
          <p:nvPr/>
        </p:nvSpPr>
        <p:spPr>
          <a:xfrm>
            <a:off x="2864174" y="2265850"/>
            <a:ext cx="1391700" cy="13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7850" lIns="75750" spcFirstLastPara="1" rIns="75750" wrap="square" tIns="37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1"/>
              <a:buFont typeface="Arial"/>
              <a:buNone/>
            </a:pPr>
            <a:r>
              <a:rPr b="1" i="0" lang="de" sz="1380" u="none" cap="none" strike="noStrik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Problems &amp; Solutions</a:t>
            </a:r>
            <a:endParaRPr b="1" i="0" sz="138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4888124" y="2265850"/>
            <a:ext cx="1391700" cy="13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7850" lIns="75750" spcFirstLastPara="1" rIns="75750" wrap="square" tIns="37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1"/>
              <a:buFont typeface="Arial"/>
              <a:buNone/>
            </a:pPr>
            <a:r>
              <a:rPr b="1" i="0" lang="de" sz="1325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Learnings</a:t>
            </a:r>
            <a:endParaRPr b="1" i="0" sz="1325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6912073" y="2265850"/>
            <a:ext cx="1391700" cy="13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7850" lIns="75750" spcFirstLastPara="1" rIns="75750" wrap="square" tIns="37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1"/>
              <a:buFont typeface="Arial"/>
              <a:buNone/>
            </a:pPr>
            <a:r>
              <a:rPr b="1" lang="de" sz="138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Streamlit </a:t>
            </a:r>
            <a:r>
              <a:rPr b="1" i="0" lang="de" sz="138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Demo</a:t>
            </a:r>
            <a:endParaRPr b="1" i="0" sz="138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840225" y="2265850"/>
            <a:ext cx="1391700" cy="139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7850" lIns="75750" spcFirstLastPara="1" rIns="75750" wrap="square" tIns="37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1"/>
              <a:buFont typeface="Arial"/>
              <a:buNone/>
            </a:pPr>
            <a:r>
              <a:rPr b="1" i="0" lang="de" sz="138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Idea and Project Outline</a:t>
            </a:r>
            <a:endParaRPr b="1" i="0" sz="138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2250888" y="2943238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274838" y="2943238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6298788" y="2943238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1993525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</a:rPr>
              <a:t>Initial Planning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311700" y="2355313"/>
            <a:ext cx="5848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Global non-profit dedicated to food safety and advocacy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Mission: raise awareness on emerging contaminants in diets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Focus on microplastics and their impact on human health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43125" y="101050"/>
            <a:ext cx="2176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/>
              <a:t>Idea &amp; Project Outline</a:t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3248175"/>
            <a:ext cx="60564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</a:rPr>
              <a:t>Project Goals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311700" y="3570975"/>
            <a:ext cx="62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Analyze global dataset on estimated microplastic consumption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Pinpoint high-risk food categories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Identify trends </a:t>
            </a: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over time</a:t>
            </a: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 and geographical variations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Translate findings into public health campaigns &amp; policy guidance</a:t>
            </a:r>
            <a:endParaRPr sz="22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09" name="Google Shape;109;p21" title="logo_proje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13" y="101050"/>
            <a:ext cx="2305175" cy="2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13750" y="535100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</a:rPr>
              <a:t>Our initial planning…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243125" y="101050"/>
            <a:ext cx="2176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/>
              <a:t>Idea &amp; Project Outline</a:t>
            </a:r>
            <a:endParaRPr/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243125" y="3450975"/>
            <a:ext cx="60564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accent1"/>
                </a:solidFill>
              </a:rPr>
              <a:t>…vs  how it actually went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13750" y="839025"/>
            <a:ext cx="829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Group events, deadlines as well as work capabilities were documented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We created forks for each contributor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questions of the </a:t>
            </a:r>
            <a:r>
              <a:rPr lang="de" sz="1500">
                <a:solidFill>
                  <a:schemeClr val="accent1"/>
                </a:solidFill>
                <a:latin typeface="Livvic Medium"/>
                <a:ea typeface="Livvic Medium"/>
                <a:cs typeface="Livvic Medium"/>
                <a:sym typeface="Livvic Medium"/>
              </a:rPr>
              <a:t>INSTRUCTIONS.md</a:t>
            </a:r>
            <a:r>
              <a:rPr lang="de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were translated issues and assigned</a:t>
            </a:r>
            <a:endParaRPr sz="22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18" name="Google Shape;118;p22" title="Bildschirmfoto 2025-08-28 um 17.37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38" y="1773326"/>
            <a:ext cx="5886915" cy="124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2" title="Bildschirmfoto 2025-08-28 um 17.31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385" y="2122788"/>
            <a:ext cx="3971374" cy="140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p22"/>
          <p:cNvSpPr txBox="1"/>
          <p:nvPr/>
        </p:nvSpPr>
        <p:spPr>
          <a:xfrm>
            <a:off x="213750" y="3732775"/>
            <a:ext cx="842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We kept it flexible: if deadlines couldn’t be met as planned, we discussed possible solutions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Questions suggested from the mentors were used as a baseline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Livvic"/>
              <a:buChar char="●"/>
            </a:pPr>
            <a:r>
              <a:rPr lang="de" sz="15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After getting the first interesting results, we expanded our analysis with our personal ideas</a:t>
            </a:r>
            <a:endParaRPr sz="15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43125" y="101050"/>
            <a:ext cx="2176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>
                <a:solidFill>
                  <a:schemeClr val="dk1"/>
                </a:solidFill>
              </a:rPr>
              <a:t>Problems &amp; Solutions</a:t>
            </a:r>
            <a:endParaRPr/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2748750" y="971875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Packages &amp; Frameworks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27" name="Google Shape;127;p23" title="Bildschirmfoto 2025-08-28 um 18.16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650"/>
            <a:ext cx="8839200" cy="5403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152400" y="2476300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Version control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29" name="Google Shape;129;p23" title="GitHub-Logo-382191886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37" y="2891500"/>
            <a:ext cx="2236227" cy="1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80050" y="4702625"/>
            <a:ext cx="56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4831625" y="2476300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Communication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32" name="Google Shape;132;p23" title="sl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475" y="2661752"/>
            <a:ext cx="2176799" cy="12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243125" y="101050"/>
            <a:ext cx="2176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>
                <a:solidFill>
                  <a:schemeClr val="dk1"/>
                </a:solidFill>
              </a:rPr>
              <a:t>Problems &amp; Solutions</a:t>
            </a:r>
            <a:endParaRPr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1687650" y="625425"/>
            <a:ext cx="57687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accent1"/>
                </a:solidFill>
              </a:rPr>
              <a:t>Of course, this project didn’t come without challenges!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1910450" y="1149800"/>
            <a:ext cx="25863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Navigating version control 💥</a:t>
            </a:r>
            <a:endParaRPr sz="1300"/>
          </a:p>
        </p:txBody>
      </p:sp>
      <p:pic>
        <p:nvPicPr>
          <p:cNvPr id="140" name="Google Shape;140;p24" title="Bildschirmfoto 2025-08-28 um 17.55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5" y="1566955"/>
            <a:ext cx="5373924" cy="6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5499800" y="2471925"/>
            <a:ext cx="25863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Deciphering pandas errors</a:t>
            </a:r>
            <a:r>
              <a:rPr lang="de" sz="1300"/>
              <a:t> </a:t>
            </a:r>
            <a:r>
              <a:rPr lang="de" sz="1300"/>
              <a:t>🐼</a:t>
            </a:r>
            <a:endParaRPr sz="1300"/>
          </a:p>
        </p:txBody>
      </p:sp>
      <p:pic>
        <p:nvPicPr>
          <p:cNvPr id="142" name="Google Shape;142;p24" title="Bildschirmfoto 2025-08-28 um 18.02.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22" y="2882700"/>
            <a:ext cx="3759051" cy="94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" name="Google Shape;143;p24"/>
          <p:cNvSpPr txBox="1"/>
          <p:nvPr>
            <p:ph type="title"/>
          </p:nvPr>
        </p:nvSpPr>
        <p:spPr>
          <a:xfrm>
            <a:off x="659825" y="3067538"/>
            <a:ext cx="32616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Making a storyline out of our data</a:t>
            </a:r>
            <a:r>
              <a:rPr lang="de" sz="1300"/>
              <a:t> </a:t>
            </a:r>
            <a:r>
              <a:rPr lang="de" sz="1300"/>
              <a:t>📊</a:t>
            </a:r>
            <a:endParaRPr sz="1300"/>
          </a:p>
        </p:txBody>
      </p:sp>
      <p:pic>
        <p:nvPicPr>
          <p:cNvPr id="144" name="Google Shape;144;p24" title="Bildschirmfoto 2025-08-28 um 18.13.3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84" y="3470850"/>
            <a:ext cx="3185090" cy="150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411800" y="1366925"/>
            <a:ext cx="6182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Using pandas for grouping, filtering, and aggregations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Creating different visualizations (line plots, stacked area, bar plots)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Applying metrics like CAGR, rank shifts, and concentration measures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Version control with Git/GitHub, resolving merge conflicts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Streamlit for turning analysis into an interactive app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/>
              <a:t>Learnings</a:t>
            </a:r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378975" y="946375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What did we learn?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78975" y="3440650"/>
            <a:ext cx="6428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How to divide tasks in a data science team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Importance of clear communication at every step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Documenting steps so teammates can follow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Not panicking when merge conflicts show up!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378975" y="3078838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But more importantly…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54" name="Google Shape;154;p25" title="image_2025-08-29_16-06-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975" y="1459288"/>
            <a:ext cx="2082324" cy="31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404325" y="1399925"/>
            <a:ext cx="642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Challenging but very practical: 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not just coding, but also collaborating like in a “real” data science team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/>
              <a:t>Learnings</a:t>
            </a:r>
            <a:endParaRPr/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2502150" y="818550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de" sz="1300">
                <a:solidFill>
                  <a:schemeClr val="accent1"/>
                </a:solidFill>
              </a:rPr>
              <a:t>T</a:t>
            </a:r>
            <a:r>
              <a:rPr lang="de" sz="1300">
                <a:solidFill>
                  <a:schemeClr val="accent1"/>
                </a:solidFill>
              </a:rPr>
              <a:t>he Project Phase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453725" y="4125113"/>
            <a:ext cx="36465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1"/>
                </a:solidFill>
              </a:rPr>
              <a:t>Next time we will…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270400" y="4125125"/>
            <a:ext cx="525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Plan visualizations earlier, so the storyline emerges sooner.</a:t>
            </a:r>
            <a:br>
              <a:rPr lang="de"/>
            </a:br>
            <a:endParaRPr/>
          </a:p>
        </p:txBody>
      </p:sp>
      <p:pic>
        <p:nvPicPr>
          <p:cNvPr id="164" name="Google Shape;164;p26" title="adventure-1-7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025" y="3690089"/>
            <a:ext cx="1231875" cy="1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350" y="2332687"/>
            <a:ext cx="2822646" cy="13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 title="team-work-2-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125" y="1100827"/>
            <a:ext cx="1231875" cy="12318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404325" y="2649750"/>
            <a:ext cx="486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Fun to discover unexpected patterns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4500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(like contamination being very stable across decades)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38450" y="3281450"/>
            <a:ext cx="8867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latin typeface="Livvic SemiBold"/>
                <a:ea typeface="Livvic SemiBold"/>
                <a:cs typeface="Livvic SemiBold"/>
                <a:sym typeface="Livvic SemiBold"/>
              </a:rPr>
              <a:t>So…</a:t>
            </a:r>
            <a:endParaRPr sz="1700"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ivvic"/>
                <a:ea typeface="Livvic"/>
                <a:cs typeface="Livvic"/>
                <a:sym typeface="Livvic"/>
              </a:rPr>
              <a:t>We built a </a:t>
            </a:r>
            <a:r>
              <a:rPr lang="de">
                <a:solidFill>
                  <a:schemeClr val="accent1"/>
                </a:solidFill>
                <a:latin typeface="Livvic Medium"/>
                <a:ea typeface="Livvic Medium"/>
                <a:cs typeface="Livvic Medium"/>
                <a:sym typeface="Livvic Medium"/>
              </a:rPr>
              <a:t>Streamlit web app</a:t>
            </a:r>
            <a:r>
              <a:rPr lang="de">
                <a:latin typeface="Livvic"/>
                <a:ea typeface="Livvic"/>
                <a:cs typeface="Livvic"/>
                <a:sym typeface="Livvic"/>
              </a:rPr>
              <a:t> for clear, interactive insights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"/>
              <a:t>Streamlit Demo</a:t>
            </a:r>
            <a:endParaRPr/>
          </a:p>
        </p:txBody>
      </p:sp>
      <p:pic>
        <p:nvPicPr>
          <p:cNvPr id="174" name="Google Shape;174;p27" title="Bildschirmfoto 2025-08-28 um 15.17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6125"/>
            <a:ext cx="3754400" cy="232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7" title="Bildschirmfoto 2025-08-28 um 15.25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375" y="2571751"/>
            <a:ext cx="3509924" cy="2385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27"/>
          <p:cNvSpPr txBox="1"/>
          <p:nvPr/>
        </p:nvSpPr>
        <p:spPr>
          <a:xfrm>
            <a:off x="4283750" y="836550"/>
            <a:ext cx="4687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latin typeface="Livvic SemiBold"/>
                <a:ea typeface="Livvic SemiBold"/>
                <a:cs typeface="Livvic SemiBold"/>
                <a:sym typeface="Livvic SemiBold"/>
              </a:rPr>
              <a:t>Originally…</a:t>
            </a:r>
            <a:br>
              <a:rPr lang="de" sz="1500">
                <a:latin typeface="Livvic"/>
                <a:ea typeface="Livvic"/>
                <a:cs typeface="Livvic"/>
                <a:sym typeface="Livvic"/>
              </a:rPr>
            </a:br>
            <a:r>
              <a:rPr lang="de" sz="1500">
                <a:latin typeface="Livvic"/>
                <a:ea typeface="Livvic"/>
                <a:cs typeface="Livvic"/>
                <a:sym typeface="Livvic"/>
              </a:rPr>
              <a:t> Analysis stored in </a:t>
            </a:r>
            <a:r>
              <a:rPr lang="de" sz="1500">
                <a:solidFill>
                  <a:schemeClr val="accent1"/>
                </a:solidFill>
                <a:latin typeface="Livvic Medium"/>
                <a:ea typeface="Livvic Medium"/>
                <a:cs typeface="Livvic Medium"/>
                <a:sym typeface="Livvic Medium"/>
              </a:rPr>
              <a:t>main.py</a:t>
            </a:r>
            <a:r>
              <a:rPr lang="de" sz="1500">
                <a:solidFill>
                  <a:srgbClr val="188038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" sz="1500">
                <a:latin typeface="Livvic"/>
                <a:ea typeface="Livvic"/>
                <a:cs typeface="Livvic"/>
                <a:sym typeface="Livvic"/>
              </a:rPr>
              <a:t>(prints &amp; calculations)</a:t>
            </a:r>
            <a:br>
              <a:rPr lang="de" sz="1500">
                <a:latin typeface="Livvic"/>
                <a:ea typeface="Livvic"/>
                <a:cs typeface="Livvic"/>
                <a:sym typeface="Livvic"/>
              </a:rPr>
            </a:br>
            <a:r>
              <a:rPr lang="de" sz="1500">
                <a:latin typeface="Livvic"/>
                <a:ea typeface="Livvic"/>
                <a:cs typeface="Livvic"/>
                <a:sym typeface="Livvic"/>
              </a:rPr>
              <a:t> However, results were difficult to interpret visually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